
<file path=[Content_Types].xml><?xml version="1.0" encoding="utf-8"?>
<Types xmlns="http://schemas.openxmlformats.org/package/2006/content-types">
  <Default Extension="xml" ContentType="application/xml"/>
  <Default Extension="jpg" ContentType="image/jpeg"/>
  <Default Extension="tiff" ContentType="image/tiff"/>
  <Default Extension="mp4" ContentType="video/mp4"/>
  <Default Extension="jpeg" ContentType="image/jpeg"/>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59" r:id="rId5"/>
    <p:sldId id="260" r:id="rId6"/>
    <p:sldId id="261" r:id="rId7"/>
    <p:sldId id="262" r:id="rId8"/>
    <p:sldId id="264" r:id="rId9"/>
    <p:sldId id="273" r:id="rId10"/>
    <p:sldId id="267" r:id="rId11"/>
    <p:sldId id="271" r:id="rId12"/>
    <p:sldId id="268" r:id="rId13"/>
    <p:sldId id="263"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06"/>
    <p:restoredTop sz="94626"/>
  </p:normalViewPr>
  <p:slideViewPr>
    <p:cSldViewPr snapToGrid="0" snapToObjects="1">
      <p:cViewPr>
        <p:scale>
          <a:sx n="59" d="100"/>
          <a:sy n="59" d="100"/>
        </p:scale>
        <p:origin x="968"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AU"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8157188-ED33-3043-8EF4-B968293EE322}" type="datetimeFigureOut">
              <a:rPr lang="en-US" smtClean="0"/>
              <a:t>2/22/16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213181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8157188-ED33-3043-8EF4-B968293EE322}" type="datetimeFigureOut">
              <a:rPr lang="en-US" smtClean="0"/>
              <a:t>2/22/16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75083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8157188-ED33-3043-8EF4-B968293EE322}" type="datetimeFigureOut">
              <a:rPr lang="en-US" smtClean="0"/>
              <a:t>2/22/16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65707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8157188-ED33-3043-8EF4-B968293EE322}" type="datetimeFigureOut">
              <a:rPr lang="en-US" smtClean="0"/>
              <a:t>2/22/16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181030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AU"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8157188-ED33-3043-8EF4-B968293EE322}" type="datetimeFigureOut">
              <a:rPr lang="en-US" smtClean="0"/>
              <a:t>2/22/16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141578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8157188-ED33-3043-8EF4-B968293EE322}" type="datetimeFigureOut">
              <a:rPr lang="en-US" smtClean="0"/>
              <a:t>2/22/16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95874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AU"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8157188-ED33-3043-8EF4-B968293EE322}" type="datetimeFigureOut">
              <a:rPr lang="en-US" smtClean="0"/>
              <a:t>2/22/16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105267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8157188-ED33-3043-8EF4-B968293EE322}" type="datetimeFigureOut">
              <a:rPr lang="en-US" smtClean="0"/>
              <a:t>2/22/16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128776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57188-ED33-3043-8EF4-B968293EE322}" type="datetimeFigureOut">
              <a:rPr lang="en-US" smtClean="0"/>
              <a:t>2/22/16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117505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8157188-ED33-3043-8EF4-B968293EE322}" type="datetimeFigureOut">
              <a:rPr lang="en-US" smtClean="0"/>
              <a:t>2/22/16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84097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8157188-ED33-3043-8EF4-B968293EE322}" type="datetimeFigureOut">
              <a:rPr lang="en-US" smtClean="0"/>
              <a:t>2/22/16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509B00-9FD5-9446-996D-9915E7FFC053}" type="slidenum">
              <a:rPr lang="en-US" smtClean="0"/>
              <a:t>‹#›</a:t>
            </a:fld>
            <a:endParaRPr lang="en-US" dirty="0"/>
          </a:p>
        </p:txBody>
      </p:sp>
    </p:spTree>
    <p:extLst>
      <p:ext uri="{BB962C8B-B14F-4D97-AF65-F5344CB8AC3E}">
        <p14:creationId xmlns:p14="http://schemas.microsoft.com/office/powerpoint/2010/main" val="17015999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57188-ED33-3043-8EF4-B968293EE322}" type="datetimeFigureOut">
              <a:rPr lang="en-US" smtClean="0"/>
              <a:t>2/22/16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09B00-9FD5-9446-996D-9915E7FFC053}" type="slidenum">
              <a:rPr lang="en-US" smtClean="0"/>
              <a:t>‹#›</a:t>
            </a:fld>
            <a:endParaRPr lang="en-US" dirty="0"/>
          </a:p>
        </p:txBody>
      </p:sp>
    </p:spTree>
    <p:extLst>
      <p:ext uri="{BB962C8B-B14F-4D97-AF65-F5344CB8AC3E}">
        <p14:creationId xmlns:p14="http://schemas.microsoft.com/office/powerpoint/2010/main" val="15294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a.gov.au/Images/Digitising-accumulated-physical-records-April-2011_tcm16-47278_tcm16-70173.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HIGHLIGHTS from Les Walkling </a:t>
            </a:r>
            <a:endParaRPr lang="en-US" dirty="0"/>
          </a:p>
        </p:txBody>
      </p:sp>
      <p:sp>
        <p:nvSpPr>
          <p:cNvPr id="3" name="Subtitle 2"/>
          <p:cNvSpPr>
            <a:spLocks noGrp="1"/>
          </p:cNvSpPr>
          <p:nvPr>
            <p:ph type="subTitle" idx="1"/>
          </p:nvPr>
        </p:nvSpPr>
        <p:spPr/>
        <p:txBody>
          <a:bodyPr>
            <a:normAutofit/>
          </a:bodyPr>
          <a:lstStyle/>
          <a:p>
            <a:r>
              <a:rPr lang="en-US" sz="3600" dirty="0" smtClean="0">
                <a:latin typeface="+mj-lt"/>
              </a:rPr>
              <a:t>Fine Art Reproduction Workshop – September 2015 at CCP</a:t>
            </a:r>
          </a:p>
          <a:p>
            <a:r>
              <a:rPr lang="en-US" sz="3200" dirty="0" smtClean="0">
                <a:latin typeface="+mj-lt"/>
              </a:rPr>
              <a:t>By Sandra Kontos</a:t>
            </a:r>
            <a:endParaRPr lang="en-US" sz="3200" dirty="0">
              <a:latin typeface="+mj-lt"/>
            </a:endParaRPr>
          </a:p>
        </p:txBody>
      </p:sp>
    </p:spTree>
    <p:extLst>
      <p:ext uri="{BB962C8B-B14F-4D97-AF65-F5344CB8AC3E}">
        <p14:creationId xmlns:p14="http://schemas.microsoft.com/office/powerpoint/2010/main" val="878968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Photographing 2D Objects</a:t>
            </a:r>
            <a:endParaRPr lang="en-US" dirty="0"/>
          </a:p>
        </p:txBody>
      </p:sp>
      <p:sp>
        <p:nvSpPr>
          <p:cNvPr id="3" name="Content Placeholder 2"/>
          <p:cNvSpPr>
            <a:spLocks noGrp="1"/>
          </p:cNvSpPr>
          <p:nvPr>
            <p:ph idx="1"/>
          </p:nvPr>
        </p:nvSpPr>
        <p:spPr>
          <a:xfrm>
            <a:off x="838200" y="1825625"/>
            <a:ext cx="10515600" cy="4832350"/>
          </a:xfrm>
        </p:spPr>
        <p:txBody>
          <a:bodyPr>
            <a:normAutofit/>
          </a:bodyPr>
          <a:lstStyle/>
          <a:p>
            <a:r>
              <a:rPr lang="en-US" dirty="0" smtClean="0">
                <a:latin typeface="+mj-lt"/>
              </a:rPr>
              <a:t>No personal lighting. No sense of 3D. No chiaroscuro.</a:t>
            </a:r>
          </a:p>
          <a:p>
            <a:r>
              <a:rPr lang="en-US" dirty="0" smtClean="0">
                <a:latin typeface="+mj-lt"/>
              </a:rPr>
              <a:t>Negate the ground so we can clearly see the object.</a:t>
            </a:r>
          </a:p>
          <a:p>
            <a:r>
              <a:rPr lang="en-US" dirty="0" smtClean="0">
                <a:latin typeface="+mj-lt"/>
              </a:rPr>
              <a:t>Use tape measure to measure the lights from the wall &amp; double the distance to the camera.</a:t>
            </a:r>
          </a:p>
          <a:p>
            <a:r>
              <a:rPr lang="en-US" dirty="0" smtClean="0">
                <a:latin typeface="+mj-lt"/>
              </a:rPr>
              <a:t>1 light &amp; 1 reflector to create 1 shadow (2 lights at 45 degrees will create 2 shadows &amp; this sends the brain into chaos)</a:t>
            </a:r>
          </a:p>
          <a:p>
            <a:r>
              <a:rPr lang="en-US" dirty="0" smtClean="0">
                <a:latin typeface="+mj-lt"/>
              </a:rPr>
              <a:t>Key (classic Hollywood lighting) &amp; fill light (on top of the lens – Notan light)</a:t>
            </a:r>
          </a:p>
          <a:p>
            <a:r>
              <a:rPr lang="en-US" dirty="0" smtClean="0">
                <a:latin typeface="+mj-lt"/>
              </a:rPr>
              <a:t>Double the focal length of the lens for copy work - 100mm for Nikon. The longer lens make light equal. </a:t>
            </a:r>
          </a:p>
          <a:p>
            <a:endParaRPr lang="en-US" dirty="0" smtClean="0">
              <a:latin typeface="+mj-lt"/>
            </a:endParaRPr>
          </a:p>
          <a:p>
            <a:endParaRPr lang="en-US" dirty="0" smtClean="0">
              <a:latin typeface="+mj-lt"/>
            </a:endParaRPr>
          </a:p>
        </p:txBody>
      </p:sp>
    </p:spTree>
    <p:extLst>
      <p:ext uri="{BB962C8B-B14F-4D97-AF65-F5344CB8AC3E}">
        <p14:creationId xmlns:p14="http://schemas.microsoft.com/office/powerpoint/2010/main" val="162724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515600" cy="5491163"/>
          </a:xfrm>
        </p:spPr>
        <p:txBody>
          <a:bodyPr>
            <a:normAutofit/>
          </a:bodyPr>
          <a:lstStyle/>
          <a:p>
            <a:r>
              <a:rPr lang="en-US" dirty="0" smtClean="0">
                <a:latin typeface="+mj-lt"/>
              </a:rPr>
              <a:t>Use a metal wall &amp; magnets to “pin” works to the wall (use paper in between the work &amp; magnets to protect the original)</a:t>
            </a:r>
          </a:p>
          <a:p>
            <a:r>
              <a:rPr lang="en-US" dirty="0" smtClean="0">
                <a:latin typeface="+mj-lt"/>
              </a:rPr>
              <a:t>Draw a centre line on studio wall &amp; floor. Tripod in the middle. We have now turned the studio into a copy stand.</a:t>
            </a:r>
          </a:p>
          <a:p>
            <a:r>
              <a:rPr lang="en-US" dirty="0" smtClean="0">
                <a:latin typeface="+mj-lt"/>
              </a:rPr>
              <a:t>Hold a mirror in the middle of the work. Look through the lens to make sure the lens in the middle of the work. (N.B. Use mirror on a copy stand as well)</a:t>
            </a:r>
          </a:p>
          <a:p>
            <a:r>
              <a:rPr lang="en-US" dirty="0" smtClean="0">
                <a:latin typeface="+mj-lt"/>
              </a:rPr>
              <a:t>Hasselblad multi-shot, 1 registration, 2,3,4 RGB</a:t>
            </a:r>
          </a:p>
          <a:p>
            <a:r>
              <a:rPr lang="en-US" dirty="0" smtClean="0">
                <a:latin typeface="+mj-lt"/>
              </a:rPr>
              <a:t>National Archives of Australia Digitisation Standards </a:t>
            </a:r>
            <a:r>
              <a:rPr lang="en-US" dirty="0" smtClean="0">
                <a:latin typeface="+mj-lt"/>
                <a:hlinkClick r:id="rId2"/>
              </a:rPr>
              <a:t>http://www.naa.gov.au/Images/Digitising-accumulated-physical-records-April-2011_tcm16-47278_tcm16-70173.pdf</a:t>
            </a:r>
            <a:endParaRPr lang="en-US" dirty="0" smtClean="0">
              <a:latin typeface="+mj-lt"/>
            </a:endParaRPr>
          </a:p>
          <a:p>
            <a:pPr marL="0" indent="0">
              <a:buNone/>
            </a:pPr>
            <a:endParaRPr lang="en-US" dirty="0" smtClean="0">
              <a:latin typeface="+mj-lt"/>
            </a:endParaRPr>
          </a:p>
          <a:p>
            <a:pPr marL="0" indent="0">
              <a:buNone/>
            </a:pPr>
            <a:endParaRPr lang="en-US" dirty="0" smtClean="0">
              <a:latin typeface="+mj-lt"/>
            </a:endParaRPr>
          </a:p>
        </p:txBody>
      </p:sp>
    </p:spTree>
    <p:extLst>
      <p:ext uri="{BB962C8B-B14F-4D97-AF65-F5344CB8AC3E}">
        <p14:creationId xmlns:p14="http://schemas.microsoft.com/office/powerpoint/2010/main" val="13841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Note to self…</a:t>
            </a:r>
            <a:endParaRPr lang="en-US" dirty="0"/>
          </a:p>
        </p:txBody>
      </p:sp>
      <p:sp>
        <p:nvSpPr>
          <p:cNvPr id="3" name="Content Placeholder 2"/>
          <p:cNvSpPr>
            <a:spLocks noGrp="1"/>
          </p:cNvSpPr>
          <p:nvPr>
            <p:ph idx="1"/>
          </p:nvPr>
        </p:nvSpPr>
        <p:spPr/>
        <p:txBody>
          <a:bodyPr/>
          <a:lstStyle/>
          <a:p>
            <a:r>
              <a:rPr lang="en-US" dirty="0" smtClean="0">
                <a:latin typeface="+mj-lt"/>
              </a:rPr>
              <a:t>Have the same sensitivity as the artist when you photograph an object, or the curator so you know what’s important to depict. </a:t>
            </a:r>
          </a:p>
          <a:p>
            <a:r>
              <a:rPr lang="en-US" dirty="0" smtClean="0">
                <a:latin typeface="+mj-lt"/>
              </a:rPr>
              <a:t>2 conversations </a:t>
            </a:r>
          </a:p>
          <a:p>
            <a:pPr marL="571500" indent="-571500">
              <a:buAutoNum type="romanLcParenR"/>
            </a:pPr>
            <a:r>
              <a:rPr lang="en-US" dirty="0" smtClean="0">
                <a:latin typeface="+mj-lt"/>
              </a:rPr>
              <a:t>The literalness, the factual, the shape of the object</a:t>
            </a:r>
          </a:p>
          <a:p>
            <a:pPr marL="571500" indent="-571500">
              <a:buAutoNum type="romanLcParenR"/>
            </a:pPr>
            <a:r>
              <a:rPr lang="en-US" dirty="0" smtClean="0">
                <a:latin typeface="+mj-lt"/>
              </a:rPr>
              <a:t>The interpretative, all the qualities the artist imbued into the work is also very important.</a:t>
            </a:r>
          </a:p>
          <a:p>
            <a:r>
              <a:rPr lang="en-US" dirty="0" smtClean="0">
                <a:latin typeface="+mj-lt"/>
              </a:rPr>
              <a:t>Photographing the materiality of the surface is very important. Rake the lights to show texture of the paint.</a:t>
            </a:r>
            <a:endParaRPr lang="en-US" dirty="0">
              <a:latin typeface="+mj-lt"/>
            </a:endParaRPr>
          </a:p>
        </p:txBody>
      </p:sp>
    </p:spTree>
    <p:extLst>
      <p:ext uri="{BB962C8B-B14F-4D97-AF65-F5344CB8AC3E}">
        <p14:creationId xmlns:p14="http://schemas.microsoft.com/office/powerpoint/2010/main" val="1281541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Wishlist – Arca Swiss tripod head </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38200" y="1935350"/>
            <a:ext cx="10515600" cy="4131887"/>
          </a:xfrm>
          <a:ln>
            <a:solidFill>
              <a:schemeClr val="tx1"/>
            </a:solidFill>
          </a:ln>
        </p:spPr>
      </p:pic>
      <p:cxnSp>
        <p:nvCxnSpPr>
          <p:cNvPr id="6" name="Straight Connector 5"/>
          <p:cNvCxnSpPr/>
          <p:nvPr/>
        </p:nvCxnSpPr>
        <p:spPr>
          <a:xfrm>
            <a:off x="3257550" y="4600575"/>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375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Wishlist – Sigma dp3 Quattro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32866" y="1519238"/>
            <a:ext cx="3224934" cy="4144040"/>
          </a:xfrm>
          <a:ln>
            <a:solidFill>
              <a:schemeClr val="tx1"/>
            </a:solidFill>
          </a:ln>
        </p:spPr>
      </p:pic>
      <p:sp>
        <p:nvSpPr>
          <p:cNvPr id="5" name="Rectangle 4"/>
          <p:cNvSpPr/>
          <p:nvPr/>
        </p:nvSpPr>
        <p:spPr>
          <a:xfrm>
            <a:off x="5948362" y="1519238"/>
            <a:ext cx="6096000" cy="5078313"/>
          </a:xfrm>
          <a:prstGeom prst="rect">
            <a:avLst/>
          </a:prstGeom>
        </p:spPr>
        <p:txBody>
          <a:bodyPr>
            <a:spAutoFit/>
          </a:bodyPr>
          <a:lstStyle/>
          <a:p>
            <a:pPr>
              <a:buFont typeface="Arial" charset="0"/>
              <a:buChar char="•"/>
            </a:pPr>
            <a:r>
              <a:rPr lang="en-US" dirty="0" smtClean="0">
                <a:effectLst/>
                <a:latin typeface="Calibri Light" charset="0"/>
                <a:ea typeface="Calibri Light" charset="0"/>
                <a:cs typeface="Calibri Light" charset="0"/>
              </a:rPr>
              <a:t> 29MP Foveon X3 Quattro CMOS Image Sensor</a:t>
            </a:r>
          </a:p>
          <a:p>
            <a:pPr>
              <a:buFont typeface="Arial" charset="0"/>
              <a:buChar char="•"/>
            </a:pPr>
            <a:r>
              <a:rPr lang="en-US" dirty="0" smtClean="0">
                <a:effectLst/>
                <a:latin typeface="Calibri Light" charset="0"/>
                <a:ea typeface="Calibri Light" charset="0"/>
                <a:cs typeface="Calibri Light" charset="0"/>
              </a:rPr>
              <a:t> TRUE III Image Processing Engine</a:t>
            </a:r>
          </a:p>
          <a:p>
            <a:pPr>
              <a:buFont typeface="Arial" charset="0"/>
              <a:buChar char="•"/>
            </a:pPr>
            <a:r>
              <a:rPr lang="en-US" dirty="0" smtClean="0">
                <a:effectLst/>
                <a:latin typeface="Calibri Light" charset="0"/>
                <a:ea typeface="Calibri Light" charset="0"/>
                <a:cs typeface="Calibri Light" charset="0"/>
              </a:rPr>
              <a:t> 50mm f/2.8 Lens (35mm Equivalent: 75mm)</a:t>
            </a:r>
          </a:p>
          <a:p>
            <a:pPr>
              <a:buFont typeface="Arial" charset="0"/>
              <a:buChar char="•"/>
            </a:pPr>
            <a:r>
              <a:rPr lang="en-US" dirty="0" smtClean="0">
                <a:effectLst/>
                <a:latin typeface="Calibri Light" charset="0"/>
                <a:ea typeface="Calibri Light" charset="0"/>
                <a:cs typeface="Calibri Light" charset="0"/>
              </a:rPr>
              <a:t> 3.0" 920k-dot TFT LCD Screen</a:t>
            </a:r>
          </a:p>
          <a:p>
            <a:pPr>
              <a:buFont typeface="Arial" charset="0"/>
              <a:buChar char="•"/>
            </a:pPr>
            <a:r>
              <a:rPr lang="en-US" dirty="0" smtClean="0">
                <a:effectLst/>
                <a:latin typeface="Calibri Light" charset="0"/>
                <a:ea typeface="Calibri Light" charset="0"/>
                <a:cs typeface="Calibri Light" charset="0"/>
              </a:rPr>
              <a:t> ISO Range: 100-6400 in 1/3 Steps</a:t>
            </a:r>
          </a:p>
          <a:p>
            <a:pPr>
              <a:buFont typeface="Arial" charset="0"/>
              <a:buChar char="•"/>
            </a:pPr>
            <a:r>
              <a:rPr lang="en-US" dirty="0" smtClean="0">
                <a:effectLst/>
                <a:latin typeface="Calibri Light" charset="0"/>
                <a:ea typeface="Calibri Light" charset="0"/>
                <a:cs typeface="Calibri Light" charset="0"/>
              </a:rPr>
              <a:t> RAW Image Capture</a:t>
            </a:r>
          </a:p>
          <a:p>
            <a:pPr>
              <a:buFont typeface="Arial" charset="0"/>
              <a:buChar char="•"/>
            </a:pPr>
            <a:r>
              <a:rPr lang="en-US" dirty="0" smtClean="0">
                <a:effectLst/>
                <a:latin typeface="Calibri Light" charset="0"/>
                <a:ea typeface="Calibri Light" charset="0"/>
                <a:cs typeface="Calibri Light" charset="0"/>
              </a:rPr>
              <a:t> Max RAW Resolution of 5,424 x 3,616</a:t>
            </a:r>
          </a:p>
          <a:p>
            <a:pPr>
              <a:buFont typeface="Arial" charset="0"/>
              <a:buChar char="•"/>
            </a:pPr>
            <a:r>
              <a:rPr lang="en-US" dirty="0" smtClean="0">
                <a:effectLst/>
                <a:latin typeface="Calibri Light" charset="0"/>
                <a:ea typeface="Calibri Light" charset="0"/>
                <a:cs typeface="Calibri Light" charset="0"/>
              </a:rPr>
              <a:t> Contrast Detection Autofocus</a:t>
            </a:r>
          </a:p>
          <a:p>
            <a:pPr>
              <a:buFont typeface="Arial" charset="0"/>
              <a:buChar char="•"/>
            </a:pPr>
            <a:r>
              <a:rPr lang="en-US" dirty="0" smtClean="0">
                <a:effectLst/>
                <a:latin typeface="Calibri Light" charset="0"/>
                <a:ea typeface="Calibri Light" charset="0"/>
                <a:cs typeface="Calibri Light" charset="0"/>
              </a:rPr>
              <a:t> Manual Focus Ring</a:t>
            </a:r>
          </a:p>
          <a:p>
            <a:pPr>
              <a:buFont typeface="Arial" charset="0"/>
              <a:buChar char="•"/>
            </a:pPr>
            <a:r>
              <a:rPr lang="en-US" dirty="0" smtClean="0">
                <a:effectLst/>
                <a:latin typeface="Calibri Light" charset="0"/>
                <a:ea typeface="Calibri Light" charset="0"/>
                <a:cs typeface="Calibri Light" charset="0"/>
              </a:rPr>
              <a:t> P/S/A/M Exposure Control</a:t>
            </a:r>
          </a:p>
          <a:p>
            <a:r>
              <a:rPr lang="en-US" dirty="0" smtClean="0">
                <a:latin typeface="Calibri Light" charset="0"/>
                <a:ea typeface="Calibri Light" charset="0"/>
                <a:cs typeface="Calibri Light" charset="0"/>
              </a:rPr>
              <a:t>The</a:t>
            </a:r>
            <a:r>
              <a:rPr lang="en-US" dirty="0">
                <a:latin typeface="Calibri Light" charset="0"/>
                <a:ea typeface="Calibri Light" charset="0"/>
                <a:cs typeface="Calibri Light" charset="0"/>
              </a:rPr>
              <a:t> Sigma dp3 Quattro Digital Camera combines the 29MP Foveon X3 Direct Image Sensor with the TRUE III image processing engine to create high quality images with an equivalent resolution of 39 megapixels due to the unique sensor design. This method uses layers of pixels to capture the color data of the red, green, and blue spectrums vertically, requiring no interpolation. This results in a sharper image with better color gradations.</a:t>
            </a:r>
            <a:endParaRPr lang="en-US" dirty="0">
              <a:effectLst/>
              <a:latin typeface="Calibri Light" charset="0"/>
              <a:ea typeface="Calibri Light" charset="0"/>
              <a:cs typeface="Calibri Light" charset="0"/>
            </a:endParaRPr>
          </a:p>
        </p:txBody>
      </p:sp>
    </p:spTree>
    <p:extLst>
      <p:ext uri="{BB962C8B-B14F-4D97-AF65-F5344CB8AC3E}">
        <p14:creationId xmlns:p14="http://schemas.microsoft.com/office/powerpoint/2010/main" val="883060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dirty="0"/>
              <a:t>d</a:t>
            </a:r>
            <a:r>
              <a:rPr lang="en-US" dirty="0" smtClean="0"/>
              <a:t>ifference between Foveon X3 &amp; Mosaic Capture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33538" y="1690688"/>
            <a:ext cx="5077647" cy="4486275"/>
          </a:xfrm>
          <a:ln>
            <a:solidFill>
              <a:schemeClr val="tx1"/>
            </a:solidFill>
          </a:ln>
        </p:spPr>
      </p:pic>
    </p:spTree>
    <p:extLst>
      <p:ext uri="{BB962C8B-B14F-4D97-AF65-F5344CB8AC3E}">
        <p14:creationId xmlns:p14="http://schemas.microsoft.com/office/powerpoint/2010/main" val="2108882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Interesting point</a:t>
            </a:r>
            <a:endParaRPr lang="en-US" dirty="0"/>
          </a:p>
        </p:txBody>
      </p:sp>
      <p:sp>
        <p:nvSpPr>
          <p:cNvPr id="3" name="Content Placeholder 2"/>
          <p:cNvSpPr>
            <a:spLocks noGrp="1"/>
          </p:cNvSpPr>
          <p:nvPr>
            <p:ph idx="1"/>
          </p:nvPr>
        </p:nvSpPr>
        <p:spPr/>
        <p:txBody>
          <a:bodyPr/>
          <a:lstStyle/>
          <a:p>
            <a:pPr marL="0" indent="0" algn="ctr">
              <a:buNone/>
            </a:pPr>
            <a:r>
              <a:rPr lang="en-US" sz="3200" dirty="0" smtClean="0">
                <a:latin typeface="+mj-lt"/>
              </a:rPr>
              <a:t>The duality of photography - </a:t>
            </a:r>
            <a:r>
              <a:rPr lang="en-US" sz="3200" dirty="0">
                <a:latin typeface="+mj-lt"/>
              </a:rPr>
              <a:t>w</a:t>
            </a:r>
            <a:r>
              <a:rPr lang="en-US" sz="3200" dirty="0" smtClean="0">
                <a:latin typeface="+mj-lt"/>
              </a:rPr>
              <a:t>hat’s in front of the lens and what’s behind it.</a:t>
            </a:r>
          </a:p>
          <a:p>
            <a:pPr marL="0" indent="0">
              <a:buNone/>
            </a:pPr>
            <a:endParaRPr lang="en-US" dirty="0" smtClean="0"/>
          </a:p>
          <a:p>
            <a:r>
              <a:rPr lang="en-US" dirty="0" smtClean="0">
                <a:latin typeface="+mj-lt"/>
              </a:rPr>
              <a:t>Artists are obsessed with concepts and ideas &amp; what’s in front of the camera just describes what is in their heads.</a:t>
            </a:r>
          </a:p>
          <a:p>
            <a:r>
              <a:rPr lang="en-US" dirty="0" smtClean="0">
                <a:latin typeface="+mj-lt"/>
              </a:rPr>
              <a:t>Photojournalists  are obsessed with what’s in front of the lens. The camera is a tool to capture what they are seeing.</a:t>
            </a:r>
          </a:p>
        </p:txBody>
      </p:sp>
    </p:spTree>
    <p:extLst>
      <p:ext uri="{BB962C8B-B14F-4D97-AF65-F5344CB8AC3E}">
        <p14:creationId xmlns:p14="http://schemas.microsoft.com/office/powerpoint/2010/main" val="83512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EquaLight 3</a:t>
            </a:r>
            <a:endParaRPr lang="en-US" dirty="0"/>
          </a:p>
        </p:txBody>
      </p:sp>
      <p:sp>
        <p:nvSpPr>
          <p:cNvPr id="3" name="Content Placeholder 2"/>
          <p:cNvSpPr>
            <a:spLocks noGrp="1"/>
          </p:cNvSpPr>
          <p:nvPr>
            <p:ph idx="1"/>
          </p:nvPr>
        </p:nvSpPr>
        <p:spPr/>
        <p:txBody>
          <a:bodyPr/>
          <a:lstStyle/>
          <a:p>
            <a:r>
              <a:rPr lang="en-US" dirty="0" smtClean="0">
                <a:latin typeface="+mj-lt"/>
              </a:rPr>
              <a:t>Balance light with EquaLight software. (Hasselblad compensates for lens &amp; lighting falloff but not Nikon or Canon)</a:t>
            </a:r>
          </a:p>
          <a:p>
            <a:r>
              <a:rPr lang="en-US" dirty="0" smtClean="0">
                <a:latin typeface="+mj-lt"/>
              </a:rPr>
              <a:t>Equalight compensates an image for lens falloff and lighting falloff. Lens falloff, is a result of bending light through a lens and its aperture. The wider angle the lens, the more the light intensity falls off from the center to the edge of the image.</a:t>
            </a:r>
          </a:p>
          <a:p>
            <a:endParaRPr lang="en-US" dirty="0"/>
          </a:p>
        </p:txBody>
      </p:sp>
    </p:spTree>
    <p:extLst>
      <p:ext uri="{BB962C8B-B14F-4D97-AF65-F5344CB8AC3E}">
        <p14:creationId xmlns:p14="http://schemas.microsoft.com/office/powerpoint/2010/main" val="33287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 all lenses are equal</a:t>
            </a:r>
            <a:endParaRPr lang="en-US" dirty="0"/>
          </a:p>
        </p:txBody>
      </p:sp>
      <p:sp>
        <p:nvSpPr>
          <p:cNvPr id="3" name="Content Placeholder 2"/>
          <p:cNvSpPr>
            <a:spLocks noGrp="1"/>
          </p:cNvSpPr>
          <p:nvPr>
            <p:ph idx="1"/>
          </p:nvPr>
        </p:nvSpPr>
        <p:spPr/>
        <p:txBody>
          <a:bodyPr/>
          <a:lstStyle/>
          <a:p>
            <a:r>
              <a:rPr lang="en-US" dirty="0" smtClean="0">
                <a:latin typeface="+mj-lt"/>
              </a:rPr>
              <a:t>50mm what your eye sees in full frame 35mm camera.</a:t>
            </a:r>
          </a:p>
          <a:p>
            <a:r>
              <a:rPr lang="en-US" dirty="0" smtClean="0">
                <a:latin typeface="+mj-lt"/>
              </a:rPr>
              <a:t>Use filter &gt; lens correction &amp; chromatic aberration.</a:t>
            </a:r>
          </a:p>
          <a:p>
            <a:endParaRPr lang="en-US" dirty="0">
              <a:latin typeface="+mj-lt"/>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4126" y="3089155"/>
            <a:ext cx="5019674" cy="289730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114676"/>
            <a:ext cx="4968537" cy="2871787"/>
          </a:xfrm>
          <a:prstGeom prst="rect">
            <a:avLst/>
          </a:prstGeom>
        </p:spPr>
      </p:pic>
    </p:spTree>
    <p:extLst>
      <p:ext uri="{BB962C8B-B14F-4D97-AF65-F5344CB8AC3E}">
        <p14:creationId xmlns:p14="http://schemas.microsoft.com/office/powerpoint/2010/main" val="74840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Vignetting</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Vignetting ceases 3 stops from smallest aperture.</a:t>
            </a:r>
          </a:p>
          <a:p>
            <a:pPr marL="0" indent="0" algn="ctr">
              <a:buNone/>
            </a:pPr>
            <a:r>
              <a:rPr lang="en-US" dirty="0" smtClean="0">
                <a:latin typeface="+mj-lt"/>
              </a:rPr>
              <a:t>e.g.      f2.8      f4     f5.6     f8       f11       f16       f22</a:t>
            </a:r>
          </a:p>
          <a:p>
            <a:pPr marL="0" indent="0" algn="ctr">
              <a:buNone/>
            </a:pPr>
            <a:endParaRPr lang="en-US" dirty="0" smtClean="0">
              <a:latin typeface="+mj-lt"/>
            </a:endParaRPr>
          </a:p>
          <a:p>
            <a:pPr marL="0" indent="0">
              <a:buNone/>
            </a:pPr>
            <a:r>
              <a:rPr lang="en-US" dirty="0" smtClean="0">
                <a:latin typeface="+mj-lt"/>
              </a:rPr>
              <a:t>At </a:t>
            </a:r>
            <a:r>
              <a:rPr lang="en-US" dirty="0" smtClean="0">
                <a:solidFill>
                  <a:srgbClr val="FF0000"/>
                </a:solidFill>
                <a:latin typeface="+mj-lt"/>
              </a:rPr>
              <a:t>f2.8</a:t>
            </a:r>
            <a:r>
              <a:rPr lang="en-US" dirty="0" smtClean="0">
                <a:latin typeface="+mj-lt"/>
              </a:rPr>
              <a:t> most vignetting </a:t>
            </a:r>
            <a:r>
              <a:rPr lang="en-US" dirty="0">
                <a:latin typeface="+mj-lt"/>
              </a:rPr>
              <a:t>on most modern lenses, especially on </a:t>
            </a:r>
            <a:r>
              <a:rPr lang="en-US" dirty="0" smtClean="0">
                <a:latin typeface="+mj-lt"/>
              </a:rPr>
              <a:t>prime/fixed </a:t>
            </a:r>
            <a:r>
              <a:rPr lang="en-US" dirty="0">
                <a:latin typeface="+mj-lt"/>
              </a:rPr>
              <a:t>lenses with very large </a:t>
            </a:r>
            <a:r>
              <a:rPr lang="en-US" dirty="0" smtClean="0">
                <a:latin typeface="+mj-lt"/>
              </a:rPr>
              <a:t>apertures. At the </a:t>
            </a:r>
            <a:r>
              <a:rPr lang="en-US" dirty="0">
                <a:latin typeface="+mj-lt"/>
              </a:rPr>
              <a:t>widest apertures, the light </a:t>
            </a:r>
            <a:r>
              <a:rPr lang="en-US" dirty="0" smtClean="0">
                <a:latin typeface="+mj-lt"/>
              </a:rPr>
              <a:t>that </a:t>
            </a:r>
            <a:r>
              <a:rPr lang="en-US" dirty="0">
                <a:latin typeface="+mj-lt"/>
              </a:rPr>
              <a:t>enters the lens is partially blocked by the lens </a:t>
            </a:r>
            <a:r>
              <a:rPr lang="en-US" dirty="0" smtClean="0">
                <a:latin typeface="+mj-lt"/>
              </a:rPr>
              <a:t>barrel. </a:t>
            </a:r>
            <a:r>
              <a:rPr lang="en-US" dirty="0">
                <a:latin typeface="+mj-lt"/>
              </a:rPr>
              <a:t> Once stopped down, the smaller size of the aperture in the center is visible even from the corners, allowing the light to pass through</a:t>
            </a:r>
            <a:r>
              <a:rPr lang="en-US" dirty="0" smtClean="0">
                <a:latin typeface="+mj-lt"/>
              </a:rPr>
              <a:t>.</a:t>
            </a:r>
          </a:p>
          <a:p>
            <a:pPr marL="0" indent="0">
              <a:buNone/>
            </a:pPr>
            <a:r>
              <a:rPr lang="en-US" dirty="0" smtClean="0">
                <a:latin typeface="+mj-lt"/>
              </a:rPr>
              <a:t>At </a:t>
            </a:r>
            <a:r>
              <a:rPr lang="en-US" dirty="0" smtClean="0">
                <a:solidFill>
                  <a:srgbClr val="FF0000"/>
                </a:solidFill>
                <a:latin typeface="+mj-lt"/>
              </a:rPr>
              <a:t>f22</a:t>
            </a:r>
            <a:r>
              <a:rPr lang="en-US" dirty="0" smtClean="0">
                <a:latin typeface="+mj-lt"/>
              </a:rPr>
              <a:t> most diffraction - smaller hole so light bends &amp; defocuses the light.</a:t>
            </a:r>
            <a:endParaRPr lang="en-US" dirty="0">
              <a:latin typeface="+mj-lt"/>
            </a:endParaRPr>
          </a:p>
          <a:p>
            <a:pPr marL="0" indent="0">
              <a:buNone/>
            </a:pPr>
            <a:endParaRPr lang="en-US" dirty="0">
              <a:latin typeface="+mj-lt"/>
            </a:endParaRPr>
          </a:p>
          <a:p>
            <a:pPr marL="0" indent="0">
              <a:buNone/>
            </a:pPr>
            <a:endParaRPr lang="en-US" dirty="0">
              <a:latin typeface="+mj-lt"/>
            </a:endParaRPr>
          </a:p>
        </p:txBody>
      </p:sp>
      <p:sp>
        <p:nvSpPr>
          <p:cNvPr id="4" name="Oval 3"/>
          <p:cNvSpPr/>
          <p:nvPr/>
        </p:nvSpPr>
        <p:spPr>
          <a:xfrm>
            <a:off x="6096000" y="2171700"/>
            <a:ext cx="718457" cy="67151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f8</a:t>
            </a:r>
            <a:endParaRPr lang="en-US" sz="2800" dirty="0"/>
          </a:p>
        </p:txBody>
      </p:sp>
    </p:spTree>
    <p:extLst>
      <p:ext uri="{BB962C8B-B14F-4D97-AF65-F5344CB8AC3E}">
        <p14:creationId xmlns:p14="http://schemas.microsoft.com/office/powerpoint/2010/main" val="173482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Helicon Focus Stacking</a:t>
            </a:r>
            <a:endParaRPr lang="en-US" dirty="0"/>
          </a:p>
        </p:txBody>
      </p:sp>
      <p:sp>
        <p:nvSpPr>
          <p:cNvPr id="3" name="Content Placeholder 2"/>
          <p:cNvSpPr>
            <a:spLocks noGrp="1"/>
          </p:cNvSpPr>
          <p:nvPr>
            <p:ph idx="1"/>
          </p:nvPr>
        </p:nvSpPr>
        <p:spPr/>
        <p:txBody>
          <a:bodyPr/>
          <a:lstStyle/>
          <a:p>
            <a:r>
              <a:rPr lang="en-US" dirty="0" smtClean="0">
                <a:latin typeface="+mj-lt"/>
              </a:rPr>
              <a:t>Take several shots at different focus distances and Helicon Focus will quickly and smartly combine the stack into a fully focused image.</a:t>
            </a:r>
          </a:p>
          <a:p>
            <a:pPr marL="0" indent="0">
              <a:buNone/>
            </a:pPr>
            <a:endParaRPr lang="en-US" dirty="0">
              <a:latin typeface="+mj-lt"/>
            </a:endParaRPr>
          </a:p>
          <a:p>
            <a:pPr marL="0" indent="0">
              <a:buNone/>
            </a:pPr>
            <a:endParaRPr lang="en-US" dirty="0">
              <a:latin typeface="+mj-lt"/>
            </a:endParaRPr>
          </a:p>
        </p:txBody>
      </p:sp>
      <p:pic>
        <p:nvPicPr>
          <p:cNvPr id="5" name="Retouching with Helicon Focus - Copy from sourc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182937" y="2899768"/>
            <a:ext cx="5826125" cy="3277195"/>
          </a:xfrm>
          <a:prstGeom prst="rect">
            <a:avLst/>
          </a:prstGeom>
        </p:spPr>
      </p:pic>
    </p:spTree>
    <p:extLst>
      <p:ext uri="{BB962C8B-B14F-4D97-AF65-F5344CB8AC3E}">
        <p14:creationId xmlns:p14="http://schemas.microsoft.com/office/powerpoint/2010/main" val="356290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D.O.F calculator app</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324505" y="1825625"/>
            <a:ext cx="5542990" cy="4351338"/>
          </a:xfrm>
        </p:spPr>
      </p:pic>
    </p:spTree>
    <p:extLst>
      <p:ext uri="{BB962C8B-B14F-4D97-AF65-F5344CB8AC3E}">
        <p14:creationId xmlns:p14="http://schemas.microsoft.com/office/powerpoint/2010/main" val="48230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forms of lighting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mj-lt"/>
              </a:rPr>
              <a:t>i) NOTAN – Eastern, flat, areas lit without lines around them.</a:t>
            </a:r>
          </a:p>
          <a:p>
            <a:pPr marL="0" indent="0">
              <a:buNone/>
            </a:pPr>
            <a:endParaRPr lang="en-US" dirty="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pPr marL="0" indent="0" algn="ctr">
              <a:buNone/>
            </a:pPr>
            <a:r>
              <a:rPr lang="en-US" sz="1800" dirty="0" smtClean="0">
                <a:latin typeface="+mj-lt"/>
              </a:rPr>
              <a:t>Edward Weston, </a:t>
            </a:r>
            <a:r>
              <a:rPr lang="en-US" sz="1800" i="1" dirty="0" smtClean="0">
                <a:latin typeface="+mj-lt"/>
              </a:rPr>
              <a:t>Nude </a:t>
            </a:r>
            <a:r>
              <a:rPr lang="en-US" sz="1800" i="1" dirty="0">
                <a:latin typeface="+mj-lt"/>
              </a:rPr>
              <a:t>on Sand</a:t>
            </a:r>
            <a:r>
              <a:rPr lang="en-US" sz="1800" i="1" dirty="0" smtClean="0">
                <a:latin typeface="+mj-lt"/>
              </a:rPr>
              <a:t>,</a:t>
            </a:r>
            <a:r>
              <a:rPr lang="en-US" sz="1800" dirty="0" smtClean="0">
                <a:latin typeface="+mj-lt"/>
              </a:rPr>
              <a:t> 1936</a:t>
            </a:r>
          </a:p>
        </p:txBody>
      </p:sp>
      <p:pic>
        <p:nvPicPr>
          <p:cNvPr id="4" name="Picture 3"/>
          <p:cNvPicPr>
            <a:picLocks noChangeAspect="1"/>
          </p:cNvPicPr>
          <p:nvPr/>
        </p:nvPicPr>
        <p:blipFill>
          <a:blip r:embed="rId2"/>
          <a:stretch>
            <a:fillRect/>
          </a:stretch>
        </p:blipFill>
        <p:spPr>
          <a:xfrm>
            <a:off x="3814762" y="2470149"/>
            <a:ext cx="4557713" cy="3038475"/>
          </a:xfrm>
          <a:prstGeom prst="rect">
            <a:avLst/>
          </a:prstGeom>
        </p:spPr>
      </p:pic>
    </p:spTree>
    <p:extLst>
      <p:ext uri="{BB962C8B-B14F-4D97-AF65-F5344CB8AC3E}">
        <p14:creationId xmlns:p14="http://schemas.microsoft.com/office/powerpoint/2010/main" val="15036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 forms of lighting</a:t>
            </a:r>
          </a:p>
        </p:txBody>
      </p:sp>
      <p:sp>
        <p:nvSpPr>
          <p:cNvPr id="3" name="Content Placeholder 2"/>
          <p:cNvSpPr>
            <a:spLocks noGrp="1"/>
          </p:cNvSpPr>
          <p:nvPr>
            <p:ph idx="1"/>
          </p:nvPr>
        </p:nvSpPr>
        <p:spPr/>
        <p:txBody>
          <a:bodyPr/>
          <a:lstStyle/>
          <a:p>
            <a:pPr marL="0" indent="0">
              <a:buNone/>
            </a:pPr>
            <a:r>
              <a:rPr lang="en-US" dirty="0" smtClean="0">
                <a:latin typeface="+mj-lt"/>
              </a:rPr>
              <a:t>ii) CHIAROSCURO</a:t>
            </a:r>
            <a:r>
              <a:rPr lang="en-US" dirty="0">
                <a:latin typeface="+mj-lt"/>
              </a:rPr>
              <a:t> - is an Italian artistic term used to describe the dramatic effect of contrasting areas of light and dark in an artwork. It comes from the combination of the Italian words for "light" and "dark.”</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9319" y="3396342"/>
            <a:ext cx="2713362" cy="2606449"/>
          </a:xfrm>
          <a:prstGeom prst="rect">
            <a:avLst/>
          </a:prstGeom>
        </p:spPr>
      </p:pic>
    </p:spTree>
    <p:extLst>
      <p:ext uri="{BB962C8B-B14F-4D97-AF65-F5344CB8AC3E}">
        <p14:creationId xmlns:p14="http://schemas.microsoft.com/office/powerpoint/2010/main" val="52009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2239</TotalTime>
  <Words>677</Words>
  <Application>Microsoft Macintosh PowerPoint</Application>
  <PresentationFormat>Widescreen</PresentationFormat>
  <Paragraphs>68</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Arial</vt:lpstr>
      <vt:lpstr>Office Theme</vt:lpstr>
      <vt:lpstr>HIGHLIGHTS from Les Walkling </vt:lpstr>
      <vt:lpstr>Interesting point</vt:lpstr>
      <vt:lpstr>EquaLight 3</vt:lpstr>
      <vt:lpstr>Not all lenses are equal</vt:lpstr>
      <vt:lpstr>Vignetting</vt:lpstr>
      <vt:lpstr>Helicon Focus Stacking</vt:lpstr>
      <vt:lpstr>D.O.F calculator app</vt:lpstr>
      <vt:lpstr>2 forms of lighting</vt:lpstr>
      <vt:lpstr>2 forms of lighting</vt:lpstr>
      <vt:lpstr>Photographing 2D Objects</vt:lpstr>
      <vt:lpstr>PowerPoint Presentation</vt:lpstr>
      <vt:lpstr>Note to self…</vt:lpstr>
      <vt:lpstr>Wishlist – Arca Swiss tripod head </vt:lpstr>
      <vt:lpstr>Wishlist – Sigma dp3 Quattro</vt:lpstr>
      <vt:lpstr>The difference between Foveon X3 &amp; Mosaic Capture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Walkling </dc:title>
  <dc:creator>Sandra Kontos</dc:creator>
  <cp:lastModifiedBy>Sandra Kontos</cp:lastModifiedBy>
  <cp:revision>28</cp:revision>
  <cp:lastPrinted>2015-10-27T19:50:19Z</cp:lastPrinted>
  <dcterms:created xsi:type="dcterms:W3CDTF">2015-10-27T05:23:25Z</dcterms:created>
  <dcterms:modified xsi:type="dcterms:W3CDTF">2016-02-22T06:41:23Z</dcterms:modified>
</cp:coreProperties>
</file>